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7" r:id="rId3"/>
    <p:sldId id="266" r:id="rId4"/>
    <p:sldId id="285" r:id="rId5"/>
    <p:sldId id="300" r:id="rId6"/>
    <p:sldId id="286" r:id="rId7"/>
    <p:sldId id="262" r:id="rId8"/>
    <p:sldId id="287" r:id="rId9"/>
    <p:sldId id="288" r:id="rId10"/>
    <p:sldId id="264" r:id="rId11"/>
    <p:sldId id="299" r:id="rId12"/>
    <p:sldId id="276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63" r:id="rId21"/>
    <p:sldId id="289" r:id="rId22"/>
    <p:sldId id="290" r:id="rId23"/>
    <p:sldId id="291" r:id="rId24"/>
    <p:sldId id="282" r:id="rId25"/>
    <p:sldId id="284" r:id="rId26"/>
    <p:sldId id="268" r:id="rId27"/>
    <p:sldId id="271" r:id="rId28"/>
    <p:sldId id="272" r:id="rId29"/>
    <p:sldId id="273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E0DAF-6C58-46BF-AC40-664B6F9D2C2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E50EB-887E-44DD-A3D3-300D53B5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88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925C58-8F2F-420B-B3EB-6C82FCC98AA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F13FD5-6563-4C7D-B529-194BCF1D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41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3F58-F2DE-4A55-9C0B-8DF3E8BC8CC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E458-C44B-40D1-A814-A2E486274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6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3F58-F2DE-4A55-9C0B-8DF3E8BC8CC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E458-C44B-40D1-A814-A2E486274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8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3F58-F2DE-4A55-9C0B-8DF3E8BC8CC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E458-C44B-40D1-A814-A2E486274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3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3F58-F2DE-4A55-9C0B-8DF3E8BC8CC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E458-C44B-40D1-A814-A2E486274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3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3F58-F2DE-4A55-9C0B-8DF3E8BC8CC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E458-C44B-40D1-A814-A2E486274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5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3F58-F2DE-4A55-9C0B-8DF3E8BC8CC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E458-C44B-40D1-A814-A2E486274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3F58-F2DE-4A55-9C0B-8DF3E8BC8CC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E458-C44B-40D1-A814-A2E486274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2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3F58-F2DE-4A55-9C0B-8DF3E8BC8CC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E458-C44B-40D1-A814-A2E486274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9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3F58-F2DE-4A55-9C0B-8DF3E8BC8CC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E458-C44B-40D1-A814-A2E486274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8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3F58-F2DE-4A55-9C0B-8DF3E8BC8CC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E458-C44B-40D1-A814-A2E486274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5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3F58-F2DE-4A55-9C0B-8DF3E8BC8CC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E458-C44B-40D1-A814-A2E486274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3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3F58-F2DE-4A55-9C0B-8DF3E8BC8CCA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E458-C44B-40D1-A814-A2E486274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0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../Instructional%20Coaching%20Model%20Handout%2009-09-14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h47zuu6EU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v_CgPsGY5Mw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"/>
            <a:ext cx="8686800" cy="1470025"/>
          </a:xfrm>
        </p:spPr>
        <p:txBody>
          <a:bodyPr>
            <a:noAutofit/>
          </a:bodyPr>
          <a:lstStyle/>
          <a:p>
            <a:r>
              <a:rPr lang="en-US" sz="4200" dirty="0" smtClean="0">
                <a:latin typeface="Century Schoolbook" pitchFamily="18" charset="0"/>
              </a:rPr>
              <a:t>Building Literacy Capacity</a:t>
            </a:r>
            <a:br>
              <a:rPr lang="en-US" sz="4200" dirty="0" smtClean="0">
                <a:latin typeface="Century Schoolbook" pitchFamily="18" charset="0"/>
              </a:rPr>
            </a:br>
            <a:r>
              <a:rPr lang="en-US" sz="4200" dirty="0" smtClean="0">
                <a:latin typeface="Century Schoolbook" pitchFamily="18" charset="0"/>
              </a:rPr>
              <a:t>for all students across curriculum </a:t>
            </a:r>
            <a:endParaRPr lang="en-US" sz="4200" dirty="0">
              <a:latin typeface="Century Schoolboo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4618" y="5791200"/>
            <a:ext cx="6400800" cy="1045738"/>
          </a:xfrm>
        </p:spPr>
        <p:txBody>
          <a:bodyPr>
            <a:noAutofit/>
          </a:bodyPr>
          <a:lstStyle/>
          <a:p>
            <a:r>
              <a:rPr lang="en-US" sz="7500" dirty="0" smtClean="0">
                <a:solidFill>
                  <a:schemeClr val="tx1"/>
                </a:solidFill>
                <a:latin typeface="Freestyle Script" pitchFamily="66" charset="0"/>
              </a:rPr>
              <a:t>Welcome!</a:t>
            </a:r>
            <a:endParaRPr lang="en-US" sz="7500" dirty="0">
              <a:solidFill>
                <a:schemeClr val="tx1"/>
              </a:solidFill>
              <a:latin typeface="Freestyle Script" pitchFamily="66" charset="0"/>
            </a:endParaRPr>
          </a:p>
        </p:txBody>
      </p:sp>
      <p:pic>
        <p:nvPicPr>
          <p:cNvPr id="4098" name="Picture 2" descr="http://mercerme.com/wp-content/uploads/2014/01/boo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6400800" cy="417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4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Schoolbook" pitchFamily="18" charset="0"/>
              </a:rPr>
              <a:t>Part II: RAFT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Specifically designed Close Reading +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RAFT (motivational writing and thinking tool)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gives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students the ability to and the reasoning for tackling complex texts (HOW and WHY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really is a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RAFT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RAFT is a motivational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writing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thinking tool:</a:t>
            </a:r>
          </a:p>
          <a:p>
            <a:pPr marL="0" indent="0"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 = Role (Who are you as the writer?)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= Audience (To whom are you writing?)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 = Format (What form will your writing assume?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= Topic (What subject are you writing about?)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5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Schoolbook" pitchFamily="18" charset="0"/>
              </a:rPr>
              <a:t>What will it look like for…me?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Check out the RAFT samples below…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Keep in mind: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science (common language and common usage)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same but the art (the creation and development) is all yours!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RAFT must tie directly to your reading and thus your essential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learnings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notice how for each RAFT example the learning box indicates what the students should know, understand and be able to do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50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Schoolbook" pitchFamily="18" charset="0"/>
              </a:rPr>
              <a:t>Physical Education RAFT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example…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 = The heart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= Lazy teenager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ersuasive letter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= Understanding of how to keep me healthy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1524000"/>
            <a:ext cx="4953000" cy="1754326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Students should know/understand: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H</a:t>
            </a:r>
            <a:r>
              <a:rPr lang="en-US" dirty="0" smtClean="0"/>
              <a:t>ow an individual can keep himself healthy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What specifically keeps the heart healthy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Warning signs that the body/heart is not functioning properly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Effects of having an unhealthy heart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1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Schoolbook" pitchFamily="18" charset="0"/>
              </a:rPr>
              <a:t>Music RAFT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example…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 = Rest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= Band students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 = Memo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= Reprimand for improper use / explanation of appropriate use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1904999"/>
            <a:ext cx="5257800" cy="1477328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Students should know/understand: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role of a rest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appropriate uses of the rest in playing certain pieces of music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How to apply it to their own instrument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2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Schoolbook" pitchFamily="18" charset="0"/>
              </a:rPr>
              <a:t>Math RAFT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454" y="18288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example…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 = Isosceles triangle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 angles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-mail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= Our unequal relationship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7018" y="1371600"/>
            <a:ext cx="4953000" cy="2585323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Students should know/understand: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triangle has two equal sides and thus two equal angles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By </a:t>
            </a:r>
            <a:r>
              <a:rPr lang="en-US" dirty="0" smtClean="0"/>
              <a:t>the isosceles triangle theorem, the two angles opposite </a:t>
            </a:r>
            <a:r>
              <a:rPr lang="en-US" dirty="0"/>
              <a:t>the equal sides are themselves equal, while if the third side is different then the third angle is </a:t>
            </a:r>
            <a:r>
              <a:rPr lang="en-US" dirty="0" smtClean="0"/>
              <a:t>different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Understand base, legs, vertex angles, base angles</a:t>
            </a:r>
          </a:p>
        </p:txBody>
      </p:sp>
    </p:spTree>
    <p:extLst>
      <p:ext uri="{BB962C8B-B14F-4D97-AF65-F5344CB8AC3E}">
        <p14:creationId xmlns:p14="http://schemas.microsoft.com/office/powerpoint/2010/main" val="48425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Schoolbook" pitchFamily="18" charset="0"/>
              </a:rPr>
              <a:t>Tech RAFT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For example…</a:t>
            </a:r>
          </a:p>
          <a:p>
            <a:pPr marL="0" indent="0">
              <a:buNone/>
            </a:pP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R = Safety specialist  </a:t>
            </a:r>
          </a:p>
          <a:p>
            <a:pPr marL="0" indent="0"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 = Careless student</a:t>
            </a:r>
          </a:p>
          <a:p>
            <a:pPr marL="0" indent="0"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F = Safety quiz</a:t>
            </a:r>
          </a:p>
          <a:p>
            <a:pPr marL="0" indent="0"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 = Things you need to know before you operate the mitre saw 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600200"/>
            <a:ext cx="4953000" cy="1754326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Students should know/understand: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names and uses of safety equipment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specific steps in operating a </a:t>
            </a:r>
            <a:r>
              <a:rPr lang="en-US" dirty="0" err="1" smtClean="0"/>
              <a:t>mitre</a:t>
            </a:r>
            <a:r>
              <a:rPr lang="en-US" dirty="0" smtClean="0"/>
              <a:t> saw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precautions and measures one must take prior to beginning a project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Procedure for emergencies </a:t>
            </a:r>
          </a:p>
        </p:txBody>
      </p:sp>
    </p:spTree>
    <p:extLst>
      <p:ext uri="{BB962C8B-B14F-4D97-AF65-F5344CB8AC3E}">
        <p14:creationId xmlns:p14="http://schemas.microsoft.com/office/powerpoint/2010/main" val="141339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Schoolbook" pitchFamily="18" charset="0"/>
              </a:rPr>
              <a:t>Science RAFT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473" y="18288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example…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 = Chemist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= Chemical Company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 = Instructions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= Dangerous combinations to avoid and why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1447800"/>
            <a:ext cx="5105400" cy="1754326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Students should know/understand: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Safe chemical combinations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Purpose of chemical combinations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Unsafe chemical combinations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Why certain combinations should not be made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Instructions on how to safely handle chemicals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5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Schoolbook" pitchFamily="18" charset="0"/>
              </a:rPr>
              <a:t>Health RAFT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example…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 = Lungs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= Cigarettes   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omplaint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ffects of long-term smoking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1904999"/>
            <a:ext cx="4953000" cy="1477328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Students should know/understand: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Addictive nature of cigarettes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effects of long-term smoking to the smoker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effects of second-hand smoking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Appropriate ways to kick the habit</a:t>
            </a:r>
          </a:p>
        </p:txBody>
      </p:sp>
    </p:spTree>
    <p:extLst>
      <p:ext uri="{BB962C8B-B14F-4D97-AF65-F5344CB8AC3E}">
        <p14:creationId xmlns:p14="http://schemas.microsoft.com/office/powerpoint/2010/main" val="56366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Schoolbook" pitchFamily="18" charset="0"/>
              </a:rPr>
              <a:t>English RAFT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For example…</a:t>
            </a:r>
          </a:p>
          <a:p>
            <a:pPr marL="0" indent="0">
              <a:buNone/>
            </a:pP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R = George Milton (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Of Mice and Men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0" indent="0"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ther migrant workers, 1930s   </a:t>
            </a:r>
          </a:p>
          <a:p>
            <a:pPr marL="0" indent="0"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F = Opinion piece to farmer’s magazine </a:t>
            </a:r>
          </a:p>
          <a:p>
            <a:pPr marL="0" indent="0"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onditions and emotions felt on the ranch 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5029200"/>
            <a:ext cx="6248400" cy="1200329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Students should know/understand: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role migrant workers played in the 1930s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way of life for George on his particular farm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Emotions/depth of George Milton as a literary character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8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Schoolbook" pitchFamily="18" charset="0"/>
              </a:rPr>
              <a:t>Social Studies RAFT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For example…</a:t>
            </a:r>
          </a:p>
          <a:p>
            <a:pPr marL="0" indent="0">
              <a:buNone/>
            </a:pP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R =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Doctor with the World Health Organization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 = Listeners to a radio talk show</a:t>
            </a:r>
          </a:p>
          <a:p>
            <a:pPr marL="0" indent="0"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nterview transcript </a:t>
            </a:r>
          </a:p>
          <a:p>
            <a:pPr marL="0" indent="0"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Your experiences with the 2004 tsunami in eastern Asia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9800" y="4876800"/>
            <a:ext cx="5943600" cy="1754326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Students should know/understand: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role of the World Health Organization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specifics of the 2004 tsunami in Asia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effect of the tsunami on the Asian people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effect of the tsunami on the Eastern Asia’s landscape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importance of natural disasters in our nation’s history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2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dirty="0" smtClean="0">
                <a:latin typeface="Century Schoolbook" pitchFamily="18" charset="0"/>
              </a:rPr>
              <a:t>Today’s Agenda</a:t>
            </a:r>
            <a:endParaRPr lang="en-US" sz="4500" dirty="0">
              <a:latin typeface="Century Schoolboo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Admire the Problem: Grappling with Complex Texts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Find the Solution: Common Language &amp; Skills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Understand the Strategy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Develop the Action Plan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Full Circle Wrap Up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Questions / Contact Info</a:t>
            </a:r>
            <a:endParaRPr lang="en-US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7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Schoolbook" pitchFamily="18" charset="0"/>
              </a:rPr>
              <a:t>RAFT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RAFT allows teachers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students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get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creative 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writing can be exciting and fun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Like close reading, RAFT can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be explained and utilized in a variety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ways…. Once again, keep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mind our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goal of common language and approach: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Font typeface="+mj-lt"/>
              <a:buAutoNum type="alphaLcParenR"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RAFT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s a thinking, writing and even assessment tool, but the target is still the automaticity of the close reading skills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When used together (close reading with the RAFT writing), we are giving students an amazing recipe for tackling complex texts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2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Schoolbook" pitchFamily="18" charset="0"/>
              </a:rPr>
              <a:t>RAFT Research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RAFT builds the capacity of our students by: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Increasing motivation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Meeting needs through differentiation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Strengthening critical and creative thinking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Developing an understanding of other perspectives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Fostering autonomy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Writing for authentic purposes / audience other than teacher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30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Schoolbook" pitchFamily="18" charset="0"/>
              </a:rPr>
              <a:t>Action Plan 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Refocus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 admired the problem, found a solution, and understand the why and how of the strategy….. Now comes the ACTION PLAN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 do we make this work for students? 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01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Schoolbook" pitchFamily="18" charset="0"/>
              </a:rPr>
              <a:t>Action Plan 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Let’s take a look at the implementation guide as a way to see how implementation in the classroom may look…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www.bridebusinessbuilders.com/wp-content/uploads/2011/12/Action-Small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95600"/>
            <a:ext cx="6335054" cy="38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58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ury Schoolbook" pitchFamily="18" charset="0"/>
              </a:rPr>
              <a:t>Explicit Instruction = Success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6172200"/>
          </a:xfrm>
        </p:spPr>
        <p:txBody>
          <a:bodyPr>
            <a:normAutofit/>
          </a:bodyPr>
          <a:lstStyle/>
          <a:p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he way the reading skills and RAFT strategy are modeled will determine the success of student implementation</a:t>
            </a: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Close reading strategies can’t simply be handed out on a chart; RAFT writing can’t simply be an assignment</a:t>
            </a: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Taking students through the </a:t>
            </a:r>
            <a:r>
              <a:rPr lang="en-US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gradual release process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allows them to begin 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internalizing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understanding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the skills…(our goal!)</a:t>
            </a:r>
          </a:p>
        </p:txBody>
      </p:sp>
    </p:spTree>
    <p:extLst>
      <p:ext uri="{BB962C8B-B14F-4D97-AF65-F5344CB8AC3E}">
        <p14:creationId xmlns:p14="http://schemas.microsoft.com/office/powerpoint/2010/main" val="395894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 Explicit Instruction = Success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72000" y="1520536"/>
            <a:ext cx="3429000" cy="23656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MODEL: Model your </a:t>
            </a:r>
            <a:r>
              <a:rPr lang="en-US" sz="2000" dirty="0"/>
              <a:t>o</a:t>
            </a:r>
            <a:r>
              <a:rPr lang="en-US" sz="2000" dirty="0" smtClean="0"/>
              <a:t>wn thinking while reading, work through  RAFT writing process in front of them</a:t>
            </a:r>
          </a:p>
          <a:p>
            <a:endParaRPr lang="en-US" sz="2000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3364344" y="2269259"/>
            <a:ext cx="979055" cy="4572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8599" y="1490518"/>
            <a:ext cx="2805545" cy="2197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HOOK students on concept; introduce strategy</a:t>
            </a:r>
          </a:p>
          <a:p>
            <a:endParaRPr lang="en-US" sz="2000" dirty="0" smtClean="0"/>
          </a:p>
        </p:txBody>
      </p:sp>
      <p:sp>
        <p:nvSpPr>
          <p:cNvPr id="7" name="Oval 6"/>
          <p:cNvSpPr/>
          <p:nvPr/>
        </p:nvSpPr>
        <p:spPr>
          <a:xfrm>
            <a:off x="198581" y="3886200"/>
            <a:ext cx="3546764" cy="2516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GUIDED PRACTICE: Allow students to create a model with you or enlist their help with a complex reading</a:t>
            </a:r>
          </a:p>
          <a:p>
            <a:endParaRPr lang="en-US" sz="2000" dirty="0" smtClean="0"/>
          </a:p>
        </p:txBody>
      </p:sp>
      <p:sp>
        <p:nvSpPr>
          <p:cNvPr id="8" name="Right Arrow 7"/>
          <p:cNvSpPr/>
          <p:nvPr/>
        </p:nvSpPr>
        <p:spPr>
          <a:xfrm>
            <a:off x="8153400" y="2360468"/>
            <a:ext cx="914400" cy="4572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886200" y="4916054"/>
            <a:ext cx="990600" cy="4572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29200" y="4040908"/>
            <a:ext cx="38100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Repeated INDEPENDENT PRACTICE &amp; APPLICATION of skills in other </a:t>
            </a:r>
            <a:r>
              <a:rPr lang="en-US" sz="1900" dirty="0" smtClean="0"/>
              <a:t>readings/units/etc.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5517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entury Schoolbook" pitchFamily="18" charset="0"/>
              </a:rPr>
              <a:t>Differentiation for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ALL</a:t>
            </a:r>
            <a:r>
              <a:rPr lang="en-US" dirty="0" smtClean="0">
                <a:latin typeface="Century Schoolbook" pitchFamily="18" charset="0"/>
              </a:rPr>
              <a:t> Learners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specific close reading strategies and RAFT lend themselves well to differentiation: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After modeling and practice, students can work together to create their own RAFTS.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Teachers can differentiate the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writing expected.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Different prompts can be given to different learners OR the same prompt can be given but vary the reading (text complexity).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2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ury Schoolbook" pitchFamily="18" charset="0"/>
              </a:rPr>
              <a:t>Full Circle ~ Wrap Up…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295400"/>
            <a:ext cx="51054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Students who use specific close reading strategies learn more content because they actively interact with the information at a higher level of cognitive processing (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Billmeyer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2003).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RAFT develops critical thinkers by allowing students to make personal meaning – students examine content in new and different ways.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RAFT provides a structured organizational pattern for writing (explaining the material) but allows for creativity.</a:t>
            </a: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1.bp.blogspot.com/-oF4SftdCpro/UK1NFfYWEOI/AAAAAAAAfrI/q1MGoD6Yl04/s1600/k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791" y="1325880"/>
            <a:ext cx="3505200" cy="503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1" y="6172200"/>
            <a:ext cx="358499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0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://letstalkaboutscience.files.wordpress.com/2014/02/colorful_question_ma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1496"/>
            <a:ext cx="1416314" cy="206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letstalkaboutscience.files.wordpress.com/2014/02/colorful_question_ma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1496"/>
            <a:ext cx="1416314" cy="20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caryschmidt.com/wp-content/uploads/2009/07/questions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68" y="2057400"/>
            <a:ext cx="6857345" cy="409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64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Schoolbook" pitchFamily="18" charset="0"/>
              </a:rPr>
              <a:t>Contact Info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Handout: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Instructional Coaching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Model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I’m here to help!!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First two roles may be especially helpful in conjunction with what you learned today: classroom supporter and instructional supporter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Today’s bonus = In-house training with people that can follow-up with support!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 </a:t>
            </a:r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9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uth or Consequences Screen Beans Art © A Bit Better Corpo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-28448"/>
            <a:ext cx="1757736" cy="2085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         Admire the Problem   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Don’t want to read?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Google 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Everything on the internet is true, right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Kids live in an everything-on-the-internet-is-true world where “goggle” is a common verb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being said, educators are having an increasingly difficult time getting kids to grapple with complex texts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Kids don’t always possess the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perseverance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stamina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needed to truly internalize difficult content readings &amp; materials</a:t>
            </a:r>
          </a:p>
        </p:txBody>
      </p:sp>
    </p:spTree>
    <p:extLst>
      <p:ext uri="{BB962C8B-B14F-4D97-AF65-F5344CB8AC3E}">
        <p14:creationId xmlns:p14="http://schemas.microsoft.com/office/powerpoint/2010/main" val="236383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Find a Solution </a:t>
            </a:r>
            <a:endParaRPr lang="en-US" dirty="0">
              <a:latin typeface="Century Schoolbook" pitchFamily="18" charset="0"/>
            </a:endParaRPr>
          </a:p>
        </p:txBody>
      </p:sp>
      <p:pic>
        <p:nvPicPr>
          <p:cNvPr id="4" name="Picture 2" descr="http://www.qbeing.info/images/pic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305196"/>
            <a:ext cx="3397616" cy="255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While there is no “magic bullet,” there may be a silver lining….</a:t>
            </a:r>
          </a:p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language (reading vocabulary terms)</a:t>
            </a:r>
          </a:p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literacy skills used to tackle difficult texts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strategies/tools used to develop these literacy skills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Common meaning = across curriculum,                         across secondary 6-12!</a:t>
            </a:r>
          </a:p>
        </p:txBody>
      </p:sp>
    </p:spTree>
    <p:extLst>
      <p:ext uri="{BB962C8B-B14F-4D97-AF65-F5344CB8AC3E}">
        <p14:creationId xmlns:p14="http://schemas.microsoft.com/office/powerpoint/2010/main" val="122703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Find a Solution 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So…. Our ultimate goal is to: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odel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teach skills that will help students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internalize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essential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reading behaviors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and when done frequently, employ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automatically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to difficult texts across the curriculum.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want our students to develop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perseverance and stamina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needed to truly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understand difficult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content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reading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&amp; materials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08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Understand the Strategy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Specifically designed Close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eading 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RAFT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(motivational writing and thinking tool) = gives students the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ability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reasoning for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tackling complex texts (HOW and WHY)</a:t>
            </a:r>
          </a:p>
        </p:txBody>
      </p:sp>
    </p:spTree>
    <p:extLst>
      <p:ext uri="{BB962C8B-B14F-4D97-AF65-F5344CB8AC3E}">
        <p14:creationId xmlns:p14="http://schemas.microsoft.com/office/powerpoint/2010/main" val="150130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entury Schoolbook" pitchFamily="18" charset="0"/>
              </a:rPr>
              <a:t>Part I: Specifically Designed Close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Reading</a:t>
            </a:r>
            <a:r>
              <a:rPr lang="en-US" dirty="0" smtClean="0">
                <a:latin typeface="Century Schoolbook" pitchFamily="18" charset="0"/>
              </a:rPr>
              <a:t> 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Specifically designed Close Reading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RAFT (motivational writing and thinking tool)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gives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students the ability to and the reasoning for tackling complex texts (HOW and WHY)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really is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Close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eading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careful interpretation of a text wherein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readers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pay close attention to the way ideas unfold as they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(deep comprehension)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Often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this involves annotating texts for the sake of slowing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down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recording thinking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 that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readers can internalize and manipulate new information (interacting with text) 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04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Century Schoolbook" pitchFamily="18" charset="0"/>
              </a:rPr>
              <a:t>Specifically Designed </a:t>
            </a:r>
            <a:r>
              <a:rPr lang="en-US" dirty="0" smtClean="0">
                <a:latin typeface="Century Schoolbook" pitchFamily="18" charset="0"/>
              </a:rPr>
              <a:t>Close Reading 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Close reading can be explained and utilized in a variety of ways…..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BUT keeping in mind our goal of using common language and developing common approaches to strategies, we will focus on: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First Draft Reading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to introduce content</a:t>
            </a:r>
            <a:endParaRPr lang="en-US" sz="2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Font typeface="+mj-lt"/>
              <a:buAutoNum type="alphaLcParenR"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Setting a purpose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to read for a reason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Second Draft Reading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to select and organize information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Third Draft Reading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clarify meaning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ask specific questions</a:t>
            </a:r>
          </a:p>
        </p:txBody>
      </p:sp>
    </p:spTree>
    <p:extLst>
      <p:ext uri="{BB962C8B-B14F-4D97-AF65-F5344CB8AC3E}">
        <p14:creationId xmlns:p14="http://schemas.microsoft.com/office/powerpoint/2010/main" val="279261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entury Schoolbook" pitchFamily="18" charset="0"/>
              </a:rPr>
              <a:t>Specifically Designed Close Reading 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Can’t argue with research……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significant body of research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links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close reading of complex text—whether the student is a struggling reader or advanced—to significant gains in reading proficiency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increased understanding of difficult content material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a key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component of college and career readiness.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88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</TotalTime>
  <Words>1618</Words>
  <Application>Microsoft Office PowerPoint</Application>
  <PresentationFormat>On-screen Show (4:3)</PresentationFormat>
  <Paragraphs>205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Building Literacy Capacity for all students across curriculum </vt:lpstr>
      <vt:lpstr>Today’s Agenda</vt:lpstr>
      <vt:lpstr>         Admire the Problem   </vt:lpstr>
      <vt:lpstr>Find a Solution </vt:lpstr>
      <vt:lpstr>Find a Solution </vt:lpstr>
      <vt:lpstr>Understand the Strategy</vt:lpstr>
      <vt:lpstr>Part I: Specifically Designed Close Reading </vt:lpstr>
      <vt:lpstr>Specifically Designed Close Reading </vt:lpstr>
      <vt:lpstr>Specifically Designed Close Reading </vt:lpstr>
      <vt:lpstr>Part II: RAFT</vt:lpstr>
      <vt:lpstr>What will it look like for…me?</vt:lpstr>
      <vt:lpstr>Physical Education RAFT</vt:lpstr>
      <vt:lpstr>Music RAFT</vt:lpstr>
      <vt:lpstr>Math RAFT</vt:lpstr>
      <vt:lpstr>Tech RAFT</vt:lpstr>
      <vt:lpstr>Science RAFT</vt:lpstr>
      <vt:lpstr>Health RAFT</vt:lpstr>
      <vt:lpstr>English RAFT</vt:lpstr>
      <vt:lpstr>Social Studies RAFT</vt:lpstr>
      <vt:lpstr>RAFT</vt:lpstr>
      <vt:lpstr>RAFT Research</vt:lpstr>
      <vt:lpstr>Action Plan </vt:lpstr>
      <vt:lpstr>Action Plan </vt:lpstr>
      <vt:lpstr>Explicit Instruction = Success</vt:lpstr>
      <vt:lpstr> Explicit Instruction = Success</vt:lpstr>
      <vt:lpstr>Differentiation for ALL Learners</vt:lpstr>
      <vt:lpstr>Full Circle ~ Wrap Up…</vt:lpstr>
      <vt:lpstr>PowerPoint Presentation</vt:lpstr>
      <vt:lpstr>Contact Info</vt:lpstr>
    </vt:vector>
  </TitlesOfParts>
  <Company>DC Everest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SRHAdmin</dc:creator>
  <cp:lastModifiedBy>SRHAdmin</cp:lastModifiedBy>
  <cp:revision>79</cp:revision>
  <cp:lastPrinted>2014-09-22T15:49:47Z</cp:lastPrinted>
  <dcterms:created xsi:type="dcterms:W3CDTF">2014-09-11T18:21:15Z</dcterms:created>
  <dcterms:modified xsi:type="dcterms:W3CDTF">2014-10-17T12:20:35Z</dcterms:modified>
</cp:coreProperties>
</file>