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88" r:id="rId11"/>
    <p:sldId id="268" r:id="rId12"/>
    <p:sldId id="258" r:id="rId13"/>
    <p:sldId id="269" r:id="rId14"/>
    <p:sldId id="271" r:id="rId15"/>
    <p:sldId id="270" r:id="rId16"/>
    <p:sldId id="273" r:id="rId17"/>
    <p:sldId id="272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9" r:id="rId27"/>
    <p:sldId id="284" r:id="rId28"/>
    <p:sldId id="287" r:id="rId29"/>
    <p:sldId id="286" r:id="rId30"/>
    <p:sldId id="290" r:id="rId31"/>
    <p:sldId id="265" r:id="rId32"/>
    <p:sldId id="26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BA540-87CF-46D3-8DD6-14F101A89B5A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0C820E-ADFD-47DC-AA0A-D1E1495D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2D144B-AA7C-4E08-957B-ED542AA2915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E56F8C-E7DE-4D75-A50D-CF1157AD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6F8C-E7DE-4D75-A50D-CF1157AD1E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6F8C-E7DE-4D75-A50D-CF1157AD1E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5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6F8C-E7DE-4D75-A50D-CF1157AD1E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2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8763-E372-4534-A33C-6D1D7410A37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4D6D-9B9B-456E-90A4-F15C165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h47zuu6EU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_CgPsGY5Mw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Instructional%20Coaching%20Model%20Handout%20for%20MS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67260" cy="1470025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Secondary Vocabulary Instruction: What Works?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ccl.rit.albany.edu/knilt/images/7/79/Wordle_-_Questio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0349"/>
            <a:ext cx="7391400" cy="47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itchFamily="18" charset="0"/>
              </a:rPr>
              <a:t>Vocabulary Instruction Model: </a:t>
            </a:r>
            <a:br>
              <a:rPr lang="en-US" b="1" dirty="0" smtClean="0">
                <a:latin typeface="Baskerville Old Face" pitchFamily="18" charset="0"/>
              </a:rPr>
            </a:br>
            <a:r>
              <a:rPr lang="en-US" b="1" dirty="0" smtClean="0">
                <a:latin typeface="Baskerville Old Face" pitchFamily="18" charset="0"/>
              </a:rPr>
              <a:t>The Resources 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Handouts follow the same order: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first page: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notes / questions / follow-up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second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explains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particular part of the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following pages: implementation ideas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last page(s): resource handouts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#1: Make it Intentional 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Premise: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understand tier 1, 2 and 3; choose instructional words carefully; understand students’ capabilities </a:t>
            </a:r>
          </a:p>
          <a:p>
            <a:pPr marL="0" indent="0">
              <a:buNone/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Requires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vocabulary development become natural part of classroom instruction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Infused within lessons,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unlock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ontent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Doesn’t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depend on hours of instruction devoted to learning few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Tiered Vocabulary 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Researchers examined millions of pages of academic texts - determined frequency of specific vocabulary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orted words into three tiers: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learningunlimitedllc.com/wp-content/uploads/2013/05/tier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971800"/>
            <a:ext cx="4529073" cy="38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77619"/>
              </p:ext>
            </p:extLst>
          </p:nvPr>
        </p:nvGraphicFramePr>
        <p:xfrm>
          <a:off x="219364" y="85436"/>
          <a:ext cx="8610602" cy="6010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9416"/>
                <a:gridCol w="2980593"/>
                <a:gridCol w="2980593"/>
              </a:tblGrid>
              <a:tr h="408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Tier 1: General 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Tier 2: Specialized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Tier 3: Technical </a:t>
                      </a:r>
                      <a:endParaRPr lang="en-US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222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 smtClean="0">
                          <a:effectLst/>
                        </a:rPr>
                        <a:t>Learn </a:t>
                      </a:r>
                      <a:r>
                        <a:rPr lang="en-US" sz="2000" b="0" dirty="0">
                          <a:effectLst/>
                        </a:rPr>
                        <a:t>through wide reading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Typically in spoken language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 smtClean="0">
                          <a:effectLst/>
                        </a:rPr>
                        <a:t>Explicit </a:t>
                      </a:r>
                      <a:r>
                        <a:rPr lang="en-US" sz="2000" b="0" dirty="0">
                          <a:effectLst/>
                        </a:rPr>
                        <a:t>instruction  </a:t>
                      </a:r>
                      <a:r>
                        <a:rPr lang="en-US" sz="2000" b="0" dirty="0" smtClean="0">
                          <a:effectLst/>
                        </a:rPr>
                        <a:t>not needed</a:t>
                      </a:r>
                      <a:endParaRPr lang="en-US" sz="2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</a:rPr>
                        <a:t>Words that confuse most readers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Know </a:t>
                      </a:r>
                      <a:r>
                        <a:rPr lang="en-US" sz="2000" dirty="0">
                          <a:effectLst/>
                        </a:rPr>
                        <a:t>some part of the </a:t>
                      </a:r>
                      <a:r>
                        <a:rPr lang="en-US" sz="2000" dirty="0" smtClean="0">
                          <a:effectLst/>
                        </a:rPr>
                        <a:t>meaning; </a:t>
                      </a:r>
                      <a:r>
                        <a:rPr lang="en-US" sz="2000" dirty="0">
                          <a:effectLst/>
                        </a:rPr>
                        <a:t>haven’t mastered complexity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Multiple </a:t>
                      </a:r>
                      <a:r>
                        <a:rPr lang="en-US" sz="2000" dirty="0">
                          <a:effectLst/>
                        </a:rPr>
                        <a:t>meaning words </a:t>
                      </a:r>
                      <a:r>
                        <a:rPr lang="en-US" sz="2000" dirty="0" smtClean="0">
                          <a:effectLst/>
                        </a:rPr>
                        <a:t>–meaning changes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depending on context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(science example:</a:t>
                      </a:r>
                      <a:r>
                        <a:rPr lang="en-US" sz="20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concentration, passage)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Sometimes directly taught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OR simply defined</a:t>
                      </a:r>
                      <a:r>
                        <a:rPr lang="en-US" sz="2000" baseline="0" dirty="0" smtClean="0">
                          <a:effectLst/>
                        </a:rPr>
                        <a:t> (</a:t>
                      </a:r>
                      <a:r>
                        <a:rPr lang="en-US" sz="2000" dirty="0" smtClean="0">
                          <a:effectLst/>
                        </a:rPr>
                        <a:t>future use &amp;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importance in facilitating or blocking meaning?)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Focus </a:t>
                      </a:r>
                      <a:r>
                        <a:rPr lang="en-US" sz="2000" dirty="0">
                          <a:effectLst/>
                        </a:rPr>
                        <a:t>on technical words </a:t>
                      </a:r>
                      <a:r>
                        <a:rPr lang="en-US" sz="2000" dirty="0" smtClean="0">
                          <a:effectLst/>
                        </a:rPr>
                        <a:t>- </a:t>
                      </a:r>
                      <a:r>
                        <a:rPr lang="en-US" sz="2000" dirty="0">
                          <a:effectLst/>
                        </a:rPr>
                        <a:t>define your </a:t>
                      </a:r>
                      <a:r>
                        <a:rPr lang="en-US" sz="2000" dirty="0" smtClean="0">
                          <a:effectLst/>
                        </a:rPr>
                        <a:t>discipline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In </a:t>
                      </a:r>
                      <a:r>
                        <a:rPr lang="en-US" sz="2000" dirty="0">
                          <a:effectLst/>
                        </a:rPr>
                        <a:t>line with standards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(science example:</a:t>
                      </a:r>
                      <a:r>
                        <a:rPr lang="en-US" sz="2000" i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osmosis, alkaline, hydrologic)</a:t>
                      </a:r>
                      <a:endParaRPr lang="en-US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91678" y="6252245"/>
            <a:ext cx="9448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dirty="0"/>
              <a:t>S</a:t>
            </a:r>
            <a:r>
              <a:rPr lang="en-US" sz="1850" dirty="0" smtClean="0"/>
              <a:t>ample passage in the packet shows how one could go about deciding Tier 2 and Tier 3 words </a:t>
            </a:r>
            <a:endParaRPr lang="en-US" sz="185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033819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 much time?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380121"/>
            <a:ext cx="1981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time….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486400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 little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Make it Intentional 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864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No “right” answer when deciding on what to teach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ime in the school year, assessed needs of the students, the range of instructional materials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eed to know:</a:t>
            </a:r>
          </a:p>
          <a:p>
            <a:pPr lvl="1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How to categorize words to winnow what to teach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(cognitive load)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You chose words, not textbook company</a:t>
            </a:r>
          </a:p>
          <a:p>
            <a:pPr lvl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Where to choose words (standards &amp; materials)</a:t>
            </a:r>
          </a:p>
          <a:p>
            <a:pPr lvl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How word lists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inform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instruction not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formulate                    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(The Academic Word List – </a:t>
            </a:r>
            <a:r>
              <a:rPr lang="en-US" sz="2700" i="1" dirty="0" err="1" smtClean="0">
                <a:latin typeface="Times New Roman" pitchFamily="18" charset="0"/>
                <a:cs typeface="Times New Roman" pitchFamily="18" charset="0"/>
              </a:rPr>
              <a:t>Averil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 smtClean="0">
                <a:latin typeface="Times New Roman" pitchFamily="18" charset="0"/>
                <a:cs typeface="Times New Roman" pitchFamily="18" charset="0"/>
              </a:rPr>
              <a:t>Coxhead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Make it Intentional 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Resource Handouts: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Considerations for Selecting Vocabulary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Academic Word List (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Averil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Coxhead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     #2 Make it Transparent</a:t>
            </a:r>
            <a:endParaRPr lang="en-US" b="1" dirty="0">
              <a:latin typeface="Baskerville Old Face" pitchFamily="18" charset="0"/>
            </a:endParaRPr>
          </a:p>
        </p:txBody>
      </p:sp>
      <p:pic>
        <p:nvPicPr>
          <p:cNvPr id="5124" name="Picture 4" descr="http://seemanair.files.wordpress.com/2011/07/t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75184"/>
            <a:ext cx="2057400" cy="28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Premise: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Vocabulary instruction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as much               </a:t>
            </a:r>
          </a:p>
          <a:p>
            <a:pPr marL="0" indent="0"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            about teaching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specific strategies for approaching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              all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words as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it is about teaching specific words</a:t>
            </a:r>
          </a:p>
          <a:p>
            <a:pPr marL="0" indent="0">
              <a:buNone/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Classroom culture shift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Mental models for solving unknown give students 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life-long word learning strategies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May forget individual words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Word attack &amp; problem solving sets students up for success beyond classroom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itchFamily="18" charset="0"/>
              </a:rPr>
              <a:t>Ways to Make Vocabulary Transparent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Explicit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teaching and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Context Clues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Model thinking with context clues naturally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Don’t assume secondary level uses context clues expertly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See context clues handout &amp;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teacher modeling sample</a:t>
            </a: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tv411.org/sites/default/files/styles/large/public/%20%2313%20Revisions%20Sarah%20t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24" y="4410566"/>
            <a:ext cx="284734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itchFamily="18" charset="0"/>
              </a:rPr>
              <a:t>Ways to Make Vocabulary Transparent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Explicit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teaching and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Word Parts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addition to looking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word for clues, students need practice looking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within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word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You are best teacher of problem solving your content vocabulary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elp students see word part patterns &amp; reoccurrences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Students make shift from watching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helping to breaking words apart independently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pply process to new vocabulary</a:t>
            </a: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123648"/>
            <a:ext cx="3124200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take me… take voice!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itchFamily="18" charset="0"/>
              </a:rPr>
              <a:t>Ways to Make Vocabulary Transparent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 Modeling of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When first two systems fail model use of appropriate resources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akes readers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further outside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word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Life skills: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istinguish credible from not credible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sources &amp;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need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unnecessary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Show appropriate technology use in “google world”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fbportal.schoolwires.net/cms/lib04/TX01001392/Centricity/Domain/3244/graphics%20and%20pictures/Library%20graphics%20combined%20number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895600" cy="22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Agenda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018"/>
            <a:ext cx="8229600" cy="4525963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Admire the Problem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What Research Tells Us…and REAL WORLD tested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Find the Solution: Vocabulary Instruction Model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Ideas for Developing an Action Plan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Questions &amp; Contact Info</a:t>
            </a:r>
          </a:p>
          <a:p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inancebusinessenglish.com/wp-content/uploads/2014/07/vocabul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45" y="3716525"/>
            <a:ext cx="3371850" cy="31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Make It Transparent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Handouts: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The 5 Ways Authors Provide Context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Clues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Teacher Example of Modeling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Vocabulary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Resources for Student Use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Frequent Affixes in Printed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#3 Make it Useable 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Premise: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adolescent language development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vocabulary acquisition strongly linked; begin with oral, incorporate visual &amp; writing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Meaningful conversations don’t just break out; teach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Create classroom culture where pursing word meanings is fun/interesting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Avoid isolating vocab from conceptual understandings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oal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use of vocab to complete/understand task</a:t>
            </a:r>
            <a:endParaRPr lang="en-US" sz="27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Make Vocabulary Useable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Oral approaches: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building academic vocabulary through oral language is key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se of Tier 2 and 3 words in writing increases if comfortable orally manipulating and practicing words</a:t>
            </a:r>
          </a:p>
        </p:txBody>
      </p:sp>
      <p:pic>
        <p:nvPicPr>
          <p:cNvPr id="1026" name="Picture 2" descr="https://www.coupa.com/images/content/blogs/procurement_convers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6198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Making Vocabulary </a:t>
            </a:r>
            <a:r>
              <a:rPr lang="en-US" b="1" i="1" u="sng" dirty="0" smtClean="0">
                <a:latin typeface="Baskerville Old Face" pitchFamily="18" charset="0"/>
              </a:rPr>
              <a:t>Orally </a:t>
            </a:r>
            <a:r>
              <a:rPr lang="en-US" b="1" dirty="0" smtClean="0">
                <a:latin typeface="Baskerville Old Face" pitchFamily="18" charset="0"/>
              </a:rPr>
              <a:t>Useable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102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Partner Discussions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Think-Pair-Share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TTYP (Turn to your partner and…)</a:t>
            </a:r>
          </a:p>
          <a:p>
            <a:pPr marL="514350" indent="-514350">
              <a:buAutoNum type="arabicParenR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Small Group Discussions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Think-Pair-Square 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Jigsaw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3)  Student Think-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Alouds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(metacognition - underestimated!)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Make Vocabulary Useable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Visual  approaches: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academic vocabulary learning strengthened through visual displays of information (more powerful if student rather than teacher generated)</a:t>
            </a:r>
          </a:p>
        </p:txBody>
      </p:sp>
      <p:pic>
        <p:nvPicPr>
          <p:cNvPr id="2050" name="Picture 2" descr="http://www.nailthatpaper.com/wp-content/uploads/2012/05/Visual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02527"/>
            <a:ext cx="602188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askerville Old Face" pitchFamily="18" charset="0"/>
              </a:rPr>
              <a:t>Making Vocabulary </a:t>
            </a:r>
            <a:r>
              <a:rPr lang="en-US" b="1" i="1" u="sng" dirty="0" smtClean="0">
                <a:latin typeface="Baskerville Old Face" pitchFamily="18" charset="0"/>
              </a:rPr>
              <a:t>Visually</a:t>
            </a:r>
            <a:r>
              <a:rPr lang="en-US" i="1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latin typeface="Baskerville Old Face" pitchFamily="18" charset="0"/>
              </a:rPr>
              <a:t>Useable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3340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Word Maps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– making connections visible</a:t>
            </a:r>
          </a:p>
          <a:p>
            <a:pPr marL="514350" indent="-514350">
              <a:buAutoNum type="arabicParenR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Shades of Meaning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– noticing subtle differences in words; choosing most precise </a:t>
            </a:r>
          </a:p>
          <a:p>
            <a:pPr marL="514350" indent="-514350">
              <a:buAutoNum type="arabicParenR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Semantic Feature Analysis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– exploring relationships between words </a:t>
            </a:r>
          </a:p>
          <a:p>
            <a:pPr marL="514350" indent="-514350">
              <a:buAutoNum type="arabicParenR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Concept Circles –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understanding attributes </a:t>
            </a:r>
          </a:p>
          <a:p>
            <a:pPr marL="514350" indent="-514350">
              <a:buAutoNum type="arabicParenR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Word Questioning –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fostering deeper understanding </a:t>
            </a: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Vocabu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-links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– creating visuals to represent words 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graphic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organizers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– personally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organizing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information in a meaningful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and understandable way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48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get overwhelmed in this part Keep in mind – only selected words &amp; these ideas should be used as a tool to get at a deeper understanding of content </a:t>
            </a:r>
          </a:p>
          <a:p>
            <a:r>
              <a:rPr lang="en-US" dirty="0" smtClean="0"/>
              <a:t>You bet if they are using one of these and they are developing a greater knowledge of your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Make Vocabulary Useable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Resource Handouts: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Graphic organizers reference 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Word Questioning (Allen) </a:t>
            </a:r>
          </a:p>
        </p:txBody>
      </p:sp>
    </p:spTree>
    <p:extLst>
      <p:ext uri="{BB962C8B-B14F-4D97-AF65-F5344CB8AC3E}">
        <p14:creationId xmlns:p14="http://schemas.microsoft.com/office/powerpoint/2010/main" val="37227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#4 Make it Personal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Premise: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need for independent learning critical by the time students reach adolescence, adult world demands it</a:t>
            </a:r>
          </a:p>
          <a:p>
            <a:pPr marL="0" indent="0">
              <a:buNone/>
            </a:pP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ecessary outcome: learners grow as self-motivators, self-managers and self-appraisers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Talking with student individually can be transformative for both student and learner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Asking students to articulate reasoning about independent work – students consolidate thinking / teacher sees need</a:t>
            </a:r>
          </a:p>
        </p:txBody>
      </p:sp>
    </p:spTree>
    <p:extLst>
      <p:ext uri="{BB962C8B-B14F-4D97-AF65-F5344CB8AC3E}">
        <p14:creationId xmlns:p14="http://schemas.microsoft.com/office/powerpoint/2010/main" val="1108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Make it Personal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Independent learning often gets bad rap has been equated to worksheets </a:t>
            </a:r>
          </a:p>
        </p:txBody>
      </p:sp>
      <p:pic>
        <p:nvPicPr>
          <p:cNvPr id="1026" name="Picture 2" descr="https://tomakeaprairie.files.wordpress.com/2014/03/no-child-has-ever-worksheet.jpg?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514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Ways to Make Vocabulary Personal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1) Vocab Journals </a:t>
            </a:r>
          </a:p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2) A-Z Charts</a:t>
            </a:r>
          </a:p>
          <a:p>
            <a:pPr marL="0" indent="0">
              <a:buNone/>
            </a:pP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3) Word Sorts </a:t>
            </a:r>
          </a:p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4) Word Cards</a:t>
            </a:r>
          </a:p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5) Mnemonics </a:t>
            </a:r>
          </a:p>
          <a:p>
            <a:pPr marL="0" indent="0">
              <a:buNone/>
            </a:pPr>
            <a:endParaRPr lang="en-US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6) Writing Frames</a:t>
            </a:r>
          </a:p>
          <a:p>
            <a:pPr marL="514350" indent="-514350">
              <a:buAutoNum type="arabicParenR"/>
            </a:pP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295400"/>
            <a:ext cx="42291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Develops metacognition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Draws attention  between and among words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dirty="0" smtClean="0"/>
              <a:t>Equips students with distinct study skills to master larger amounts of info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Lets learners experiment with words in context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486148" y="1676400"/>
            <a:ext cx="990600" cy="30480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95648" y="3200400"/>
            <a:ext cx="1181100" cy="30480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48708" y="4558145"/>
            <a:ext cx="1086427" cy="30480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75262" y="5670139"/>
            <a:ext cx="990600" cy="304800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Admire the Problem</a:t>
            </a:r>
            <a:endParaRPr lang="en-US" b="1" dirty="0">
              <a:latin typeface="Baskerville Old Face" pitchFamily="18" charset="0"/>
            </a:endParaRPr>
          </a:p>
        </p:txBody>
      </p:sp>
      <p:pic>
        <p:nvPicPr>
          <p:cNvPr id="4" name="Picture 2" descr="Truth or Consequences Screen Beans Art © A Bit Better Cor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57736" cy="20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Don’t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want to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read text with challenging vocab?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3"/>
              </a:rPr>
              <a:t>Google it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4"/>
              </a:rPr>
              <a:t>Everything on the internet is true, right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Kids live in an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everything-on-the-internet-is-true world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oggle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=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common verb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look up unknown vocab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Getting kids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grapple with complex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texts?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Some vocabulary approaches not effective or long-term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Age old struggle with time!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Make it Personal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Keep in mind, this part of model is a process!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ay be foreign to some students…step toward individualized learning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Need practice &amp; feedback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letstalkaboutscience.files.wordpress.com/2014/02/colorful_question_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496"/>
            <a:ext cx="1416314" cy="20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etstalkaboutscience.files.wordpress.com/2014/02/colorful_question_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1496"/>
            <a:ext cx="1416314" cy="20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aryschmidt.com/wp-content/uploads/2009/07/question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8" y="2057400"/>
            <a:ext cx="6857345" cy="40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Schoolbook" pitchFamily="18" charset="0"/>
              </a:rPr>
              <a:t>Contact Info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Instructional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Coaching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Model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just touched the surface today!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I’m here to support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two roles may be especially helpful in conjunction with what you learned today: classroom supporter and instructional supporter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Today’s bonus = In-house training with people that can follow-up with support!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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 Vocab at Secondary IS Critical 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Not surprisingly,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says…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Word knowledge directly relates to student’s deep content learning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maller vocabularies - lower comprehension levels – read with more hesitancy, question less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fail notice comprehension breakdown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Vocabulary among greatest predictors of reading comprehension and thus content understanding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Vocabulary plays vital role in writing proficiency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Researched &amp; Tested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334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Research is great but application in REAL SECONDARY classrooms?</a:t>
            </a:r>
          </a:p>
          <a:p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Secondary classrooms have found adolescent learners need: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Peer interaction to converse about words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odeling of problem solving process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Multiple encounters with new words in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of ways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Meaningful strategies to make deep connections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Find a Solution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While there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is no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“magic bullet,” there may be a silver lining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Academic Vocabulary Model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Combination: wide reading, teacher modeling, explicit &amp; intentional instruction, student practice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evelop general, specialized &amp; technical vocabulary necessary for student success inside and outside of school</a:t>
            </a:r>
          </a:p>
        </p:txBody>
      </p:sp>
    </p:spTree>
    <p:extLst>
      <p:ext uri="{BB962C8B-B14F-4D97-AF65-F5344CB8AC3E}">
        <p14:creationId xmlns:p14="http://schemas.microsoft.com/office/powerpoint/2010/main" val="22132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Find a Solution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334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Much of this information is not “new”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There isn’t THE THING or THE LIST that will tell you what to teach and how</a:t>
            </a:r>
          </a:p>
          <a:p>
            <a:pPr marL="0" indent="0" algn="ctr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~Rather~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ears of research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classroom experimentation = tried and true best practice &amp; strategies 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Change in thinking; classroom culture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Each part, when brought together, provides STRONG foundation for student vocabulary acquisition</a:t>
            </a:r>
          </a:p>
        </p:txBody>
      </p:sp>
    </p:spTree>
    <p:extLst>
      <p:ext uri="{BB962C8B-B14F-4D97-AF65-F5344CB8AC3E}">
        <p14:creationId xmlns:p14="http://schemas.microsoft.com/office/powerpoint/2010/main" val="42005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Vocabulary Instruction Model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102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Make it Intentional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– intentionally selecting words worth teaching </a:t>
            </a:r>
          </a:p>
          <a:p>
            <a:pPr marL="514350" indent="-514350">
              <a:buAutoNum type="arabicParenR"/>
            </a:pP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Make it Transparent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– teacher modeling of academic vocabulary learning </a:t>
            </a:r>
          </a:p>
          <a:p>
            <a:pPr marL="514350" indent="-514350">
              <a:buAutoNum type="arabicParenR"/>
            </a:pP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Make it Useable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– building academic vocabulary through peer interaction </a:t>
            </a:r>
          </a:p>
          <a:p>
            <a:pPr marL="514350" indent="-514350">
              <a:buAutoNum type="arabicParenR"/>
            </a:pP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Make it Personal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–students taking ownership, applying learning to new situations</a:t>
            </a:r>
          </a:p>
          <a:p>
            <a:pPr marL="514350" indent="-514350">
              <a:buAutoNum type="arabicParenR"/>
            </a:pP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Make it a Priority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– developing school-wide focus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Vocabulary Instruction Model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4864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Each part of model works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to provide best success for students</a:t>
            </a:r>
          </a:p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Goal moving forward: </a:t>
            </a:r>
          </a:p>
          <a:p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riefly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explain each part of model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provide classroom resources/examples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hink about action plan for classroom/PLC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tems you may want support with moving forward…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1473</Words>
  <Application>Microsoft Office PowerPoint</Application>
  <PresentationFormat>On-screen Show (4:3)</PresentationFormat>
  <Paragraphs>213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Secondary Vocabulary Instruction: What Works?</vt:lpstr>
      <vt:lpstr>Agenda</vt:lpstr>
      <vt:lpstr>Admire the Problem</vt:lpstr>
      <vt:lpstr> Vocab at Secondary IS Critical </vt:lpstr>
      <vt:lpstr>Researched &amp; Tested</vt:lpstr>
      <vt:lpstr>Find a Solution</vt:lpstr>
      <vt:lpstr>Find a Solution</vt:lpstr>
      <vt:lpstr>Vocabulary Instruction Model</vt:lpstr>
      <vt:lpstr>Vocabulary Instruction Model</vt:lpstr>
      <vt:lpstr>Vocabulary Instruction Model:  The Resources </vt:lpstr>
      <vt:lpstr>#1: Make it Intentional </vt:lpstr>
      <vt:lpstr>Tiered Vocabulary </vt:lpstr>
      <vt:lpstr>PowerPoint Presentation</vt:lpstr>
      <vt:lpstr>Make it Intentional </vt:lpstr>
      <vt:lpstr>Make it Intentional </vt:lpstr>
      <vt:lpstr>     #2 Make it Transparent</vt:lpstr>
      <vt:lpstr>Ways to Make Vocabulary Transparent</vt:lpstr>
      <vt:lpstr>Ways to Make Vocabulary Transparent</vt:lpstr>
      <vt:lpstr>Ways to Make Vocabulary Transparent</vt:lpstr>
      <vt:lpstr>Make It Transparent</vt:lpstr>
      <vt:lpstr>#3 Make it Useable </vt:lpstr>
      <vt:lpstr>Make Vocabulary Useable</vt:lpstr>
      <vt:lpstr>Making Vocabulary Orally Useable</vt:lpstr>
      <vt:lpstr>Make Vocabulary Useable</vt:lpstr>
      <vt:lpstr>Making Vocabulary Visually Useable</vt:lpstr>
      <vt:lpstr>Make Vocabulary Useable</vt:lpstr>
      <vt:lpstr>#4 Make it Personal</vt:lpstr>
      <vt:lpstr>Make it Personal</vt:lpstr>
      <vt:lpstr>Ways to Make Vocabulary Personal</vt:lpstr>
      <vt:lpstr>Make it Personal</vt:lpstr>
      <vt:lpstr>PowerPoint Presentation</vt:lpstr>
      <vt:lpstr>Contact Info</vt:lpstr>
    </vt:vector>
  </TitlesOfParts>
  <Company>DC Everest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Vocabulary Instruction: What Works?</dc:title>
  <dc:creator>SRHAdmin</dc:creator>
  <cp:lastModifiedBy>SRHAdmin</cp:lastModifiedBy>
  <cp:revision>96</cp:revision>
  <cp:lastPrinted>2014-10-22T13:42:57Z</cp:lastPrinted>
  <dcterms:created xsi:type="dcterms:W3CDTF">2014-10-08T19:18:05Z</dcterms:created>
  <dcterms:modified xsi:type="dcterms:W3CDTF">2014-10-23T19:09:25Z</dcterms:modified>
</cp:coreProperties>
</file>